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A887"/>
    <a:srgbClr val="EDD8A6"/>
    <a:srgbClr val="E0DEB6"/>
    <a:srgbClr val="C1BF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23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BB0A7-D327-404D-B51F-3A89E66118DF}" type="datetimeFigureOut">
              <a:rPr lang="pt-BR" smtClean="0"/>
              <a:t>08/12/2021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753043-D9C9-479B-AC7A-BEC098FC33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283084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B9537E-3E43-4E75-B5E4-03F63621AA9F}" type="datetimeFigureOut">
              <a:rPr lang="pt-BR" smtClean="0"/>
              <a:t>08/12/2021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F4DE80-56AF-4B3F-9859-5B3A2CEB95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443288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2F985-E7EC-4FB6-8081-58A6FF109229}" type="datetime1">
              <a:rPr lang="pt-BR" smtClean="0"/>
              <a:t>08/12/2021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1375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0EDF8-D973-43E5-8BCA-64CFD5E87704}" type="datetime1">
              <a:rPr lang="pt-BR" smtClean="0"/>
              <a:t>08/12/2021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6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A28A-90EE-4C36-A6DA-73D68394A11E}" type="datetime1">
              <a:rPr lang="pt-BR" smtClean="0"/>
              <a:t>08/12/2021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0921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CA02-E768-4813-BE47-83F4E7B42CD6}" type="datetime1">
              <a:rPr lang="pt-BR" smtClean="0"/>
              <a:t>08/12/2021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3944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0845C-06DA-4D71-9D49-E513662F1D77}" type="datetime1">
              <a:rPr lang="pt-BR" smtClean="0"/>
              <a:t>08/12/2021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2407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3C8F4-3038-4207-926F-9F0A4BBC4F1C}" type="datetime1">
              <a:rPr lang="pt-BR" smtClean="0"/>
              <a:t>08/12/2021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4971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CC7-818B-472D-895C-0D7C1BF761E5}" type="datetime1">
              <a:rPr lang="pt-BR" smtClean="0"/>
              <a:t>08/12/2021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7858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A8EF-A68D-4588-B00A-2B1F082F05A9}" type="datetime1">
              <a:rPr lang="pt-BR" smtClean="0"/>
              <a:t>08/12/2021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9476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AB8B0-50F7-4F44-A024-D2A1351867F1}" type="datetime1">
              <a:rPr lang="pt-BR" smtClean="0"/>
              <a:t>08/12/2021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2087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C3ECF-6B08-46D6-8EEE-9445165B9CB3}" type="datetime1">
              <a:rPr lang="pt-BR" smtClean="0"/>
              <a:t>08/12/2021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1157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5D135-5BAA-4094-8B96-83FF66D7122B}" type="datetime1">
              <a:rPr lang="pt-BR" smtClean="0"/>
              <a:t>08/12/2021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3357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7000"/>
            <a:lum/>
          </a:blip>
          <a:srcRect/>
          <a:stretch>
            <a:fillRect l="-83000" r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A2899-A8CF-4351-8000-4B95592B9390}" type="datetime1">
              <a:rPr lang="pt-BR" smtClean="0"/>
              <a:t>08/12/2021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9BEA3-FCC8-4004-823B-23E0F3DC6B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0448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a.me/5519984235914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EEBAE0AD-95CB-49C0-8FE2-3DD20FC3C737}"/>
              </a:ext>
            </a:extLst>
          </p:cNvPr>
          <p:cNvSpPr/>
          <p:nvPr/>
        </p:nvSpPr>
        <p:spPr>
          <a:xfrm>
            <a:off x="0" y="1825512"/>
            <a:ext cx="6877050" cy="692498"/>
          </a:xfrm>
          <a:prstGeom prst="rect">
            <a:avLst/>
          </a:prstGeom>
          <a:solidFill>
            <a:srgbClr val="EDD8A6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200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F78460D-B167-466E-BDA1-93217765BA95}"/>
              </a:ext>
            </a:extLst>
          </p:cNvPr>
          <p:cNvSpPr/>
          <p:nvPr/>
        </p:nvSpPr>
        <p:spPr>
          <a:xfrm>
            <a:off x="-9525" y="3568870"/>
            <a:ext cx="6877050" cy="2190750"/>
          </a:xfrm>
          <a:prstGeom prst="rect">
            <a:avLst/>
          </a:prstGeom>
          <a:solidFill>
            <a:srgbClr val="EDD8A6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Uma imagem contendo Texto&#10;&#10;Descrição gerada automaticament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7" t="36138" r="-1" b="36139"/>
          <a:stretch/>
        </p:blipFill>
        <p:spPr bwMode="auto">
          <a:xfrm>
            <a:off x="-9525" y="3717370"/>
            <a:ext cx="6858000" cy="1893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0" y="1825512"/>
            <a:ext cx="6877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spc="-300" dirty="0">
                <a:latin typeface="Lexend Mega" pitchFamily="2" charset="0"/>
                <a:cs typeface="Lexend Mega" pitchFamily="2" charset="0"/>
              </a:rPr>
              <a:t>Proposta de fornecimento de móveis fabricados sob medida 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2FC8F4F-489F-4198-956D-DB0F8218561E}"/>
              </a:ext>
            </a:extLst>
          </p:cNvPr>
          <p:cNvSpPr txBox="1"/>
          <p:nvPr/>
        </p:nvSpPr>
        <p:spPr>
          <a:xfrm>
            <a:off x="0" y="546116"/>
            <a:ext cx="68770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latin typeface="Lexend Mega" pitchFamily="2" charset="0"/>
                <a:cs typeface="Lexend Mega" pitchFamily="2" charset="0"/>
              </a:rPr>
              <a:t>A/C: </a:t>
            </a:r>
            <a:r>
              <a:rPr lang="pt-BR" sz="1600" dirty="0" err="1">
                <a:latin typeface="Lexend Mega" pitchFamily="2" charset="0"/>
                <a:cs typeface="Lexend Mega" pitchFamily="2" charset="0"/>
              </a:rPr>
              <a:t>Geison</a:t>
            </a:r>
            <a:endParaRPr lang="pt-BR" sz="1600" dirty="0">
              <a:latin typeface="Lexend Mega" pitchFamily="2" charset="0"/>
              <a:cs typeface="Lexend Meg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068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D2B57B63-CAC0-41BD-A70D-9C72B5FF9F7E}"/>
              </a:ext>
            </a:extLst>
          </p:cNvPr>
          <p:cNvSpPr/>
          <p:nvPr/>
        </p:nvSpPr>
        <p:spPr>
          <a:xfrm>
            <a:off x="555709" y="1203072"/>
            <a:ext cx="5799222" cy="566878"/>
          </a:xfrm>
          <a:prstGeom prst="rect">
            <a:avLst/>
          </a:prstGeom>
          <a:solidFill>
            <a:srgbClr val="EDD8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316540A-88AF-413D-BFA4-F3D33EAC34A7}"/>
              </a:ext>
            </a:extLst>
          </p:cNvPr>
          <p:cNvSpPr/>
          <p:nvPr/>
        </p:nvSpPr>
        <p:spPr>
          <a:xfrm>
            <a:off x="555709" y="4436992"/>
            <a:ext cx="5799222" cy="3275250"/>
          </a:xfrm>
          <a:prstGeom prst="rect">
            <a:avLst/>
          </a:prstGeom>
          <a:solidFill>
            <a:srgbClr val="EDD8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65C1782-D6C9-4177-A07E-A4F98498BD00}"/>
              </a:ext>
            </a:extLst>
          </p:cNvPr>
          <p:cNvSpPr/>
          <p:nvPr/>
        </p:nvSpPr>
        <p:spPr>
          <a:xfrm>
            <a:off x="529389" y="1854267"/>
            <a:ext cx="5799222" cy="2497471"/>
          </a:xfrm>
          <a:prstGeom prst="rect">
            <a:avLst/>
          </a:prstGeom>
          <a:solidFill>
            <a:srgbClr val="EDD8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2" name="Retângulo 1"/>
          <p:cNvSpPr/>
          <p:nvPr/>
        </p:nvSpPr>
        <p:spPr>
          <a:xfrm>
            <a:off x="529389" y="1854267"/>
            <a:ext cx="5799222" cy="2322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pt-BR" dirty="0">
                <a:latin typeface="Lexend Mega" pitchFamily="2" charset="0"/>
                <a:cs typeface="Lexend Mega" pitchFamily="2" charset="0"/>
              </a:rPr>
              <a:t>Benefícios oferecidos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endParaRPr lang="pt-BR" sz="800" dirty="0">
              <a:latin typeface="Lexend Mega" pitchFamily="2" charset="0"/>
              <a:cs typeface="Lexend Mega" pitchFamily="2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Garantia de 5 anos;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Materiais de altíssima qualidade;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Acabamento de alto padrão;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Durabilidade garantida;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Pagamento de formas facilitadas;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Entrega agendada.</a:t>
            </a:r>
          </a:p>
        </p:txBody>
      </p:sp>
      <p:sp>
        <p:nvSpPr>
          <p:cNvPr id="3" name="Retângulo 2"/>
          <p:cNvSpPr/>
          <p:nvPr/>
        </p:nvSpPr>
        <p:spPr>
          <a:xfrm>
            <a:off x="529389" y="4436992"/>
            <a:ext cx="5799222" cy="30762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defRPr/>
            </a:pPr>
            <a:r>
              <a:rPr lang="pt-BR" dirty="0">
                <a:latin typeface="Lexend Mega" pitchFamily="2" charset="0"/>
                <a:cs typeface="Lexend Mega" pitchFamily="2" charset="0"/>
              </a:rPr>
              <a:t>Considerações gerais</a:t>
            </a:r>
          </a:p>
          <a:p>
            <a:pPr algn="ctr">
              <a:lnSpc>
                <a:spcPct val="200000"/>
              </a:lnSpc>
              <a:defRPr/>
            </a:pPr>
            <a:endParaRPr lang="pt-BR" sz="800" dirty="0">
              <a:latin typeface="Lexend Mega" pitchFamily="2" charset="0"/>
              <a:cs typeface="Lexend Mega" pitchFamily="2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Dobradiças amortecidas FGVTN;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Corrediças telescópicas FGVTN;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Trilhos das portas de correr ROMETAL;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Todas as bordas do MDF são com fita em ABS (altíssimo padrão de acabamento);</a:t>
            </a:r>
          </a:p>
          <a:p>
            <a:pPr lvl="2">
              <a:lnSpc>
                <a:spcPct val="150000"/>
              </a:lnSpc>
              <a:defRPr/>
            </a:pPr>
            <a:r>
              <a:rPr lang="pt-BR" sz="1200" u="sng" dirty="0">
                <a:latin typeface="Lexend Mega" pitchFamily="2" charset="0"/>
                <a:cs typeface="Lexend Mega" pitchFamily="2" charset="0"/>
              </a:rPr>
              <a:t>Maior resistência a umidade e não descola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Portas em 18mm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pt-BR" sz="1200" dirty="0">
                <a:latin typeface="Lexend Mega" pitchFamily="2" charset="0"/>
                <a:cs typeface="Lexend Mega" pitchFamily="2" charset="0"/>
              </a:rPr>
              <a:t>Caixaria em 15mm</a:t>
            </a:r>
          </a:p>
        </p:txBody>
      </p:sp>
      <p:pic>
        <p:nvPicPr>
          <p:cNvPr id="6" name="Imagem 5" descr="Uma imagem contendo Texto&#10;&#10;Descrição gerada automaticamente">
            <a:extLst>
              <a:ext uri="{FF2B5EF4-FFF2-40B4-BE49-F238E27FC236}">
                <a16:creationId xmlns:a16="http://schemas.microsoft.com/office/drawing/2014/main" id="{73F5F351-E82D-4BAD-A53D-C692828082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7" t="36138" r="-1" b="36139"/>
          <a:stretch/>
        </p:blipFill>
        <p:spPr bwMode="auto">
          <a:xfrm>
            <a:off x="1575453" y="94352"/>
            <a:ext cx="3707094" cy="1023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CDB6157A-28D3-4424-A261-9FD1225F4368}"/>
              </a:ext>
            </a:extLst>
          </p:cNvPr>
          <p:cNvSpPr/>
          <p:nvPr/>
        </p:nvSpPr>
        <p:spPr>
          <a:xfrm>
            <a:off x="555709" y="1199932"/>
            <a:ext cx="5799222" cy="500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pt-BR" sz="2000" dirty="0">
                <a:latin typeface="Lexend Mega" pitchFamily="2" charset="0"/>
                <a:cs typeface="Lexend Mega" pitchFamily="2" charset="0"/>
              </a:rPr>
              <a:t>Nossos principais diferenciais:</a:t>
            </a:r>
          </a:p>
        </p:txBody>
      </p:sp>
    </p:spTree>
    <p:extLst>
      <p:ext uri="{BB962C8B-B14F-4D97-AF65-F5344CB8AC3E}">
        <p14:creationId xmlns:p14="http://schemas.microsoft.com/office/powerpoint/2010/main" val="283282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12E1F5CB-4A6B-4317-9EA9-5F2A9DB1A049}"/>
              </a:ext>
            </a:extLst>
          </p:cNvPr>
          <p:cNvSpPr/>
          <p:nvPr/>
        </p:nvSpPr>
        <p:spPr>
          <a:xfrm>
            <a:off x="529389" y="1260659"/>
            <a:ext cx="5799222" cy="4045267"/>
          </a:xfrm>
          <a:prstGeom prst="rect">
            <a:avLst/>
          </a:prstGeom>
          <a:solidFill>
            <a:srgbClr val="EDD8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2DC8060-9BF4-45B4-8B8B-F54F1A9197E7}"/>
              </a:ext>
            </a:extLst>
          </p:cNvPr>
          <p:cNvSpPr/>
          <p:nvPr/>
        </p:nvSpPr>
        <p:spPr>
          <a:xfrm>
            <a:off x="503069" y="1260659"/>
            <a:ext cx="5799222" cy="1639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defRPr/>
            </a:pPr>
            <a:r>
              <a:rPr lang="pt-BR" sz="2000" dirty="0">
                <a:latin typeface="Lexend Mega" pitchFamily="2" charset="0"/>
                <a:cs typeface="Lexend Mega" pitchFamily="2" charset="0"/>
              </a:rPr>
              <a:t>Sumário</a:t>
            </a:r>
            <a:endParaRPr lang="pt-BR" dirty="0">
              <a:latin typeface="Lexend Mega" pitchFamily="2" charset="0"/>
              <a:cs typeface="Lexend Mega" pitchFamily="2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endParaRPr lang="pt-BR" sz="1400" dirty="0">
              <a:latin typeface="Lexend Mega" pitchFamily="2" charset="0"/>
              <a:cs typeface="Lexend Mega" pitchFamily="2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pt-BR" sz="1400" dirty="0">
                <a:latin typeface="Lexend Mega" pitchFamily="2" charset="0"/>
                <a:cs typeface="Lexend Mega" pitchFamily="2" charset="0"/>
              </a:rPr>
              <a:t>Armário com rodízios </a:t>
            </a:r>
            <a:r>
              <a:rPr lang="pt-BR" sz="1400" dirty="0" err="1">
                <a:latin typeface="Lexend Mega" pitchFamily="2" charset="0"/>
                <a:cs typeface="Lexend Mega" pitchFamily="2" charset="0"/>
              </a:rPr>
              <a:t>Slim</a:t>
            </a:r>
            <a:r>
              <a:rPr lang="pt-BR" sz="1400" dirty="0">
                <a:latin typeface="Lexend Mega" pitchFamily="2" charset="0"/>
                <a:cs typeface="Lexend Mega" pitchFamily="2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pt-BR" sz="1400" dirty="0">
                <a:latin typeface="Lexend Mega" pitchFamily="2" charset="0"/>
                <a:cs typeface="Lexend Mega" pitchFamily="2" charset="0"/>
              </a:rPr>
              <a:t>Armário com rodízios Premium;</a:t>
            </a:r>
          </a:p>
        </p:txBody>
      </p:sp>
      <p:pic>
        <p:nvPicPr>
          <p:cNvPr id="6" name="Imagem 5" descr="Uma imagem contendo Texto&#10;&#10;Descrição gerada automaticamente">
            <a:extLst>
              <a:ext uri="{FF2B5EF4-FFF2-40B4-BE49-F238E27FC236}">
                <a16:creationId xmlns:a16="http://schemas.microsoft.com/office/drawing/2014/main" id="{2B5DACCF-76D0-441A-B384-C9AE24240F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7" t="36138" r="-1" b="36139"/>
          <a:stretch/>
        </p:blipFill>
        <p:spPr bwMode="auto">
          <a:xfrm>
            <a:off x="1575453" y="94352"/>
            <a:ext cx="3707094" cy="1023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4111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05D920D-6D60-42FB-9C04-957D13C55680}"/>
              </a:ext>
            </a:extLst>
          </p:cNvPr>
          <p:cNvSpPr/>
          <p:nvPr/>
        </p:nvSpPr>
        <p:spPr>
          <a:xfrm>
            <a:off x="529389" y="7581886"/>
            <a:ext cx="5799222" cy="1983219"/>
          </a:xfrm>
          <a:prstGeom prst="rect">
            <a:avLst/>
          </a:prstGeom>
          <a:solidFill>
            <a:srgbClr val="EDD8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9080B43-AAD7-4C81-95EB-FA955A3E7EB6}"/>
              </a:ext>
            </a:extLst>
          </p:cNvPr>
          <p:cNvSpPr/>
          <p:nvPr/>
        </p:nvSpPr>
        <p:spPr>
          <a:xfrm>
            <a:off x="529389" y="1272692"/>
            <a:ext cx="5799222" cy="652361"/>
          </a:xfrm>
          <a:prstGeom prst="rect">
            <a:avLst/>
          </a:prstGeom>
          <a:solidFill>
            <a:srgbClr val="EDD8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0" y="1287591"/>
            <a:ext cx="6858000" cy="500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50000"/>
              </a:lnSpc>
              <a:buFont typeface="+mj-lt"/>
              <a:buAutoNum type="arabicPeriod"/>
              <a:defRPr/>
            </a:pPr>
            <a:r>
              <a:rPr lang="pt-BR" sz="2000" dirty="0">
                <a:latin typeface="Lexend Mega" pitchFamily="2" charset="0"/>
                <a:cs typeface="Lexend Mega" pitchFamily="2" charset="0"/>
              </a:rPr>
              <a:t>Armário com rodízios </a:t>
            </a:r>
            <a:r>
              <a:rPr lang="pt-BR" sz="2000" dirty="0" err="1">
                <a:latin typeface="Lexend Mega" pitchFamily="2" charset="0"/>
                <a:cs typeface="Lexend Mega" pitchFamily="2" charset="0"/>
              </a:rPr>
              <a:t>Slim</a:t>
            </a:r>
            <a:endParaRPr lang="pt-BR" sz="2000" dirty="0">
              <a:latin typeface="Lexend Mega" pitchFamily="2" charset="0"/>
              <a:cs typeface="Lexend Mega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00" y="2613000"/>
            <a:ext cx="6240000" cy="4680000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529388" y="7581886"/>
            <a:ext cx="5799223" cy="1762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pt-BR" dirty="0">
                <a:latin typeface="Lexend Mega" pitchFamily="2" charset="0"/>
                <a:cs typeface="Lexend Mega" pitchFamily="2" charset="0"/>
              </a:rPr>
              <a:t>Detalhes do projeto: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latin typeface="Lexend Mega" pitchFamily="2" charset="0"/>
                <a:cs typeface="Lexend Mega" pitchFamily="2" charset="0"/>
              </a:rPr>
              <a:t>Gaveteiro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latin typeface="Lexend Mega" pitchFamily="2" charset="0"/>
                <a:cs typeface="Lexend Mega" pitchFamily="2" charset="0"/>
              </a:rPr>
              <a:t>Nicho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latin typeface="Lexend Mega" pitchFamily="2" charset="0"/>
                <a:cs typeface="Lexend Mega" pitchFamily="2" charset="0"/>
              </a:rPr>
              <a:t>Rodízios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latin typeface="Lexend Mega" pitchFamily="2" charset="0"/>
                <a:cs typeface="Lexend Mega" pitchFamily="2" charset="0"/>
              </a:rPr>
              <a:t>Inteiro Branco</a:t>
            </a:r>
          </a:p>
        </p:txBody>
      </p:sp>
      <p:pic>
        <p:nvPicPr>
          <p:cNvPr id="6" name="Imagem 5" descr="Uma imagem contendo Texto&#10;&#10;Descrição gerada automaticamente">
            <a:extLst>
              <a:ext uri="{FF2B5EF4-FFF2-40B4-BE49-F238E27FC236}">
                <a16:creationId xmlns:a16="http://schemas.microsoft.com/office/drawing/2014/main" id="{401C8440-517B-49DC-AF1D-0A2E650EF4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7" t="36138" r="-1" b="36139"/>
          <a:stretch/>
        </p:blipFill>
        <p:spPr bwMode="auto">
          <a:xfrm>
            <a:off x="1575453" y="94352"/>
            <a:ext cx="3707094" cy="1023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7641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0" y="-527068"/>
            <a:ext cx="6858000" cy="1054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pt-BR" sz="2400" dirty="0">
              <a:latin typeface="Lexend Mega" pitchFamily="2" charset="0"/>
              <a:cs typeface="Lexend Mega" pitchFamily="2" charset="0"/>
            </a:endParaRPr>
          </a:p>
          <a:p>
            <a:pPr marL="342900" indent="-342900" algn="ctr">
              <a:lnSpc>
                <a:spcPct val="150000"/>
              </a:lnSpc>
              <a:buFont typeface="+mj-lt"/>
              <a:buAutoNum type="arabicPeriod"/>
              <a:defRPr/>
            </a:pPr>
            <a:r>
              <a:rPr lang="pt-BR" sz="2000" dirty="0">
                <a:latin typeface="Lexend Mega" pitchFamily="2" charset="0"/>
                <a:cs typeface="Lexend Mega" pitchFamily="2" charset="0"/>
              </a:rPr>
              <a:t>Armário com rodízios </a:t>
            </a:r>
            <a:r>
              <a:rPr lang="pt-BR" sz="2000" dirty="0" err="1">
                <a:latin typeface="Lexend Mega" pitchFamily="2" charset="0"/>
                <a:cs typeface="Lexend Mega" pitchFamily="2" charset="0"/>
              </a:rPr>
              <a:t>Slim</a:t>
            </a:r>
            <a:endParaRPr lang="pt-BR" sz="2000" dirty="0">
              <a:latin typeface="Lexend Mega" pitchFamily="2" charset="0"/>
              <a:cs typeface="Lexend Mega" pitchFamily="2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00" y="5216533"/>
            <a:ext cx="6000000" cy="4500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000" y="716533"/>
            <a:ext cx="60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774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70386C2F-FEDF-4182-9C93-868F5C953650}"/>
              </a:ext>
            </a:extLst>
          </p:cNvPr>
          <p:cNvSpPr/>
          <p:nvPr/>
        </p:nvSpPr>
        <p:spPr>
          <a:xfrm>
            <a:off x="529389" y="1272692"/>
            <a:ext cx="5799222" cy="652361"/>
          </a:xfrm>
          <a:prstGeom prst="rect">
            <a:avLst/>
          </a:prstGeom>
          <a:solidFill>
            <a:srgbClr val="EDD8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0" y="1303103"/>
            <a:ext cx="6858000" cy="500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pt-BR" sz="2000" dirty="0">
                <a:latin typeface="Lexend Mega" pitchFamily="2" charset="0"/>
                <a:cs typeface="Lexend Mega" pitchFamily="2" charset="0"/>
              </a:rPr>
              <a:t>2.Armário com rodízios Premium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00" y="2476500"/>
            <a:ext cx="6240000" cy="4680000"/>
          </a:xfrm>
          <a:prstGeom prst="rect">
            <a:avLst/>
          </a:prstGeom>
        </p:spPr>
      </p:pic>
      <p:pic>
        <p:nvPicPr>
          <p:cNvPr id="6" name="Imagem 5" descr="Uma imagem contendo Texto&#10;&#10;Descrição gerada automaticamente">
            <a:extLst>
              <a:ext uri="{FF2B5EF4-FFF2-40B4-BE49-F238E27FC236}">
                <a16:creationId xmlns:a16="http://schemas.microsoft.com/office/drawing/2014/main" id="{8D64FB67-71E6-4501-9441-C6472CB798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7" t="36138" r="-1" b="36139"/>
          <a:stretch/>
        </p:blipFill>
        <p:spPr bwMode="auto">
          <a:xfrm>
            <a:off x="1575453" y="94352"/>
            <a:ext cx="3707094" cy="1023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97F595F6-027C-4134-81E7-61AA8750615E}"/>
              </a:ext>
            </a:extLst>
          </p:cNvPr>
          <p:cNvSpPr/>
          <p:nvPr/>
        </p:nvSpPr>
        <p:spPr>
          <a:xfrm>
            <a:off x="529389" y="7581886"/>
            <a:ext cx="5799222" cy="1983219"/>
          </a:xfrm>
          <a:prstGeom prst="rect">
            <a:avLst/>
          </a:prstGeom>
          <a:solidFill>
            <a:srgbClr val="EDD8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4A958B7-5E11-4825-8686-B16D0C03CA8B}"/>
              </a:ext>
            </a:extLst>
          </p:cNvPr>
          <p:cNvSpPr/>
          <p:nvPr/>
        </p:nvSpPr>
        <p:spPr>
          <a:xfrm>
            <a:off x="529388" y="7581886"/>
            <a:ext cx="5799223" cy="1762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pt-BR" dirty="0">
                <a:latin typeface="Lexend Mega" pitchFamily="2" charset="0"/>
                <a:cs typeface="Lexend Mega" pitchFamily="2" charset="0"/>
              </a:rPr>
              <a:t>Detalhes do projeto: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latin typeface="Lexend Mega" pitchFamily="2" charset="0"/>
                <a:cs typeface="Lexend Mega" pitchFamily="2" charset="0"/>
              </a:rPr>
              <a:t>Gaveteiro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latin typeface="Lexend Mega" pitchFamily="2" charset="0"/>
                <a:cs typeface="Lexend Mega" pitchFamily="2" charset="0"/>
              </a:rPr>
              <a:t>Nicho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latin typeface="Lexend Mega" pitchFamily="2" charset="0"/>
                <a:cs typeface="Lexend Mega" pitchFamily="2" charset="0"/>
              </a:rPr>
              <a:t>Rodízios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latin typeface="Lexend Mega" pitchFamily="2" charset="0"/>
                <a:cs typeface="Lexend Mega" pitchFamily="2" charset="0"/>
              </a:rPr>
              <a:t>Externo Preto e interno </a:t>
            </a:r>
            <a:r>
              <a:rPr lang="pt-BR" sz="1400" dirty="0" err="1">
                <a:latin typeface="Lexend Mega" pitchFamily="2" charset="0"/>
                <a:cs typeface="Lexend Mega" pitchFamily="2" charset="0"/>
              </a:rPr>
              <a:t>Canelato</a:t>
            </a:r>
            <a:endParaRPr lang="pt-BR" sz="1400" dirty="0">
              <a:latin typeface="Lexend Mega" pitchFamily="2" charset="0"/>
              <a:cs typeface="Lexend Meg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449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0" y="-527068"/>
            <a:ext cx="6858000" cy="1054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pt-BR" sz="2400" dirty="0">
              <a:latin typeface="Lexend Mega" pitchFamily="2" charset="0"/>
              <a:cs typeface="Lexend Mega" pitchFamily="2" charset="0"/>
            </a:endParaRPr>
          </a:p>
          <a:p>
            <a:pPr algn="ctr">
              <a:lnSpc>
                <a:spcPct val="150000"/>
              </a:lnSpc>
              <a:defRPr/>
            </a:pPr>
            <a:r>
              <a:rPr lang="pt-BR" sz="2000" dirty="0">
                <a:latin typeface="Lexend Mega" pitchFamily="2" charset="0"/>
                <a:cs typeface="Lexend Mega" pitchFamily="2" charset="0"/>
              </a:rPr>
              <a:t>2.Armário com rodízios Premium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00" y="692158"/>
            <a:ext cx="6000000" cy="45000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000" y="5192158"/>
            <a:ext cx="60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99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60399F45-921B-4FC3-8187-1DD7C55596C3}"/>
              </a:ext>
            </a:extLst>
          </p:cNvPr>
          <p:cNvSpPr/>
          <p:nvPr/>
        </p:nvSpPr>
        <p:spPr>
          <a:xfrm>
            <a:off x="529388" y="4579130"/>
            <a:ext cx="5799222" cy="1713385"/>
          </a:xfrm>
          <a:prstGeom prst="rect">
            <a:avLst/>
          </a:prstGeom>
          <a:solidFill>
            <a:srgbClr val="EDD8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2F10BF6-0550-44B0-81D2-3AB3B59C7768}"/>
              </a:ext>
            </a:extLst>
          </p:cNvPr>
          <p:cNvSpPr/>
          <p:nvPr/>
        </p:nvSpPr>
        <p:spPr>
          <a:xfrm>
            <a:off x="529389" y="1272692"/>
            <a:ext cx="5799222" cy="652361"/>
          </a:xfrm>
          <a:prstGeom prst="rect">
            <a:avLst/>
          </a:prstGeom>
          <a:solidFill>
            <a:srgbClr val="EDD8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86529EF-3654-42FF-A375-CD7D2035CB5B}"/>
              </a:ext>
            </a:extLst>
          </p:cNvPr>
          <p:cNvSpPr/>
          <p:nvPr/>
        </p:nvSpPr>
        <p:spPr>
          <a:xfrm>
            <a:off x="529389" y="2408554"/>
            <a:ext cx="5799222" cy="1687076"/>
          </a:xfrm>
          <a:prstGeom prst="rect">
            <a:avLst/>
          </a:prstGeom>
          <a:solidFill>
            <a:srgbClr val="EDD8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2021</a:t>
            </a:r>
          </a:p>
        </p:txBody>
      </p:sp>
      <p:sp>
        <p:nvSpPr>
          <p:cNvPr id="5" name="Retângulo 4"/>
          <p:cNvSpPr/>
          <p:nvPr/>
        </p:nvSpPr>
        <p:spPr>
          <a:xfrm>
            <a:off x="-19051" y="4579131"/>
            <a:ext cx="6896100" cy="1352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pt-BR" sz="2000" dirty="0">
                <a:latin typeface="Lexend Mega" pitchFamily="2" charset="0"/>
                <a:cs typeface="Lexend Mega" pitchFamily="2" charset="0"/>
              </a:rPr>
              <a:t>Formas de pagamento</a:t>
            </a: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pt-BR" altLang="en-US" sz="1200" dirty="0">
                <a:latin typeface="Lexend Mega" pitchFamily="2" charset="0"/>
                <a:cs typeface="Lexend Mega" pitchFamily="2" charset="0"/>
              </a:rPr>
              <a:t>Cartão, dinheiro, cheque, boleto à vista. </a:t>
            </a: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pt-BR" altLang="en-US" sz="1200" dirty="0">
                <a:solidFill>
                  <a:srgbClr val="000000"/>
                </a:solidFill>
                <a:latin typeface="Lexend Mega" pitchFamily="2" charset="0"/>
                <a:cs typeface="Lexend Mega" pitchFamily="2" charset="0"/>
              </a:rPr>
              <a:t>Até 12x no cartão de crédito.</a:t>
            </a: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pt-BR" altLang="en-US" sz="1200" dirty="0">
                <a:solidFill>
                  <a:srgbClr val="000000"/>
                </a:solidFill>
                <a:latin typeface="Lexend Mega" pitchFamily="2" charset="0"/>
                <a:cs typeface="Lexend Mega" pitchFamily="2" charset="0"/>
              </a:rPr>
              <a:t>Ou a combinar</a:t>
            </a:r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755341"/>
              </p:ext>
            </p:extLst>
          </p:nvPr>
        </p:nvGraphicFramePr>
        <p:xfrm>
          <a:off x="782052" y="2603246"/>
          <a:ext cx="5293895" cy="914400"/>
        </p:xfrm>
        <a:graphic>
          <a:graphicData uri="http://schemas.openxmlformats.org/drawingml/2006/table">
            <a:tbl>
              <a:tblPr lastRow="1" bandRow="1">
                <a:tableStyleId>{073A0DAA-6AF3-43AB-8588-CEC1D06C72B9}</a:tableStyleId>
              </a:tblPr>
              <a:tblGrid>
                <a:gridCol w="2414496">
                  <a:extLst>
                    <a:ext uri="{9D8B030D-6E8A-4147-A177-3AD203B41FA5}">
                      <a16:colId xmlns:a16="http://schemas.microsoft.com/office/drawing/2014/main" val="1194990029"/>
                    </a:ext>
                  </a:extLst>
                </a:gridCol>
                <a:gridCol w="2879399">
                  <a:extLst>
                    <a:ext uri="{9D8B030D-6E8A-4147-A177-3AD203B41FA5}">
                      <a16:colId xmlns:a16="http://schemas.microsoft.com/office/drawing/2014/main" val="2387569987"/>
                    </a:ext>
                  </a:extLst>
                </a:gridCol>
              </a:tblGrid>
              <a:tr h="301475"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>
                          <a:solidFill>
                            <a:schemeClr val="tx1"/>
                          </a:solidFill>
                          <a:latin typeface="Lexend Mega" pitchFamily="2" charset="0"/>
                          <a:cs typeface="Lexend Mega" pitchFamily="2" charset="0"/>
                        </a:rPr>
                        <a:t>Projeto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>
                          <a:solidFill>
                            <a:schemeClr val="tx1"/>
                          </a:solidFill>
                          <a:latin typeface="Lexend Mega" pitchFamily="2" charset="0"/>
                          <a:cs typeface="Lexend Mega" pitchFamily="2" charset="0"/>
                        </a:rPr>
                        <a:t>Investimento (R$)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4129342"/>
                  </a:ext>
                </a:extLst>
              </a:tr>
              <a:tr h="274068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pt-BR" sz="1400" b="0" dirty="0" err="1">
                          <a:solidFill>
                            <a:schemeClr val="tx1"/>
                          </a:solidFill>
                          <a:latin typeface="Lexend Mega" pitchFamily="2" charset="0"/>
                          <a:cs typeface="Lexend Mega" pitchFamily="2" charset="0"/>
                        </a:rPr>
                        <a:t>Slim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Lexend Mega" pitchFamily="2" charset="0"/>
                        <a:cs typeface="Lexend Mega" pitchFamily="2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400" b="0" dirty="0">
                          <a:solidFill>
                            <a:schemeClr val="tx1"/>
                          </a:solidFill>
                          <a:latin typeface="Lexend Mega" pitchFamily="2" charset="0"/>
                          <a:cs typeface="Lexend Mega" pitchFamily="2" charset="0"/>
                        </a:rPr>
                        <a:t>$1187,35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1423240"/>
                  </a:ext>
                </a:extLst>
              </a:tr>
              <a:tr h="274068">
                <a:tc>
                  <a:txBody>
                    <a:bodyPr/>
                    <a:lstStyle/>
                    <a:p>
                      <a:pPr marL="342900" indent="-342900">
                        <a:buAutoNum type="arabicPeriod" startAt="2"/>
                      </a:pPr>
                      <a:r>
                        <a:rPr lang="pt-BR" sz="1400" b="0" dirty="0">
                          <a:solidFill>
                            <a:schemeClr val="tx1"/>
                          </a:solidFill>
                          <a:latin typeface="Lexend Mega" pitchFamily="2" charset="0"/>
                          <a:cs typeface="Lexend Mega" pitchFamily="2" charset="0"/>
                        </a:rPr>
                        <a:t>Premium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400" b="0" dirty="0">
                          <a:solidFill>
                            <a:schemeClr val="tx1"/>
                          </a:solidFill>
                          <a:latin typeface="Lexend Mega" pitchFamily="2" charset="0"/>
                          <a:cs typeface="Lexend Mega" pitchFamily="2" charset="0"/>
                        </a:rPr>
                        <a:t>$1495,66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2783375"/>
                  </a:ext>
                </a:extLst>
              </a:tr>
            </a:tbl>
          </a:graphicData>
        </a:graphic>
      </p:graphicFrame>
      <p:sp>
        <p:nvSpPr>
          <p:cNvPr id="7" name="Retângulo 6"/>
          <p:cNvSpPr/>
          <p:nvPr/>
        </p:nvSpPr>
        <p:spPr>
          <a:xfrm>
            <a:off x="0" y="1297563"/>
            <a:ext cx="6858000" cy="500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pt-BR" sz="2000" dirty="0">
                <a:latin typeface="Lexend Mega" pitchFamily="2" charset="0"/>
                <a:cs typeface="Lexend Mega" pitchFamily="2" charset="0"/>
              </a:rPr>
              <a:t>Orçamento</a:t>
            </a:r>
          </a:p>
        </p:txBody>
      </p:sp>
      <p:sp>
        <p:nvSpPr>
          <p:cNvPr id="8" name="Retângulo 7"/>
          <p:cNvSpPr/>
          <p:nvPr/>
        </p:nvSpPr>
        <p:spPr>
          <a:xfrm>
            <a:off x="282741" y="7230631"/>
            <a:ext cx="6292516" cy="1778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pt-BR" altLang="en-US" sz="1100" dirty="0">
                <a:latin typeface="Lexend Mega" pitchFamily="2" charset="0"/>
                <a:cs typeface="Lexend Mega" pitchFamily="2" charset="0"/>
              </a:rPr>
              <a:t>Observações contratuais:</a:t>
            </a:r>
            <a:endParaRPr lang="pt-BR" altLang="en-US" sz="1600" dirty="0">
              <a:latin typeface="Lexend Mega" pitchFamily="2" charset="0"/>
              <a:cs typeface="Lexend Mega" pitchFamily="2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pt-PT" altLang="en-US" sz="900" spc="-150" dirty="0">
                <a:latin typeface="Lexend Mega" pitchFamily="2" charset="0"/>
                <a:cs typeface="Lexend Mega" pitchFamily="2" charset="0"/>
              </a:rPr>
              <a:t>IV – (1) - A </a:t>
            </a:r>
            <a:r>
              <a:rPr lang="pt-PT" altLang="en-US" sz="900" b="1" spc="-150" dirty="0">
                <a:latin typeface="Lexend Mega" pitchFamily="2" charset="0"/>
                <a:cs typeface="Lexend Mega" pitchFamily="2" charset="0"/>
              </a:rPr>
              <a:t>CONTRATADA </a:t>
            </a:r>
            <a:r>
              <a:rPr lang="pt-PT" altLang="en-US" sz="900" spc="-150" dirty="0">
                <a:latin typeface="Lexend Mega" pitchFamily="2" charset="0"/>
                <a:cs typeface="Lexend Mega" pitchFamily="2" charset="0"/>
              </a:rPr>
              <a:t>garante a qualidade dos móveis objeto deste contrato, bem como dos serviços realizados, pelo prazo de 18 (dezoito) meses, contados da data de entrega. Nesta mesma linha, a parte de madeira (caixaria) e toda parte de ferragem terá garantia de 05 (cinco) anos.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pt-PT" altLang="en-US" sz="900" spc="-150" dirty="0">
              <a:latin typeface="Lexend Mega" pitchFamily="2" charset="0"/>
              <a:cs typeface="Lexend Mega" pitchFamily="2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pt-PT" altLang="en-US" sz="900" spc="-150" dirty="0">
                <a:latin typeface="Lexend Mega" pitchFamily="2" charset="0"/>
                <a:cs typeface="Lexend Mega" pitchFamily="2" charset="0"/>
              </a:rPr>
              <a:t>III – (2) - O pagamento poderá ser realizado em dinheiro, cheque, boleto ou cartão de crédito, todavia, no caso de pagamento em cheque ou boleto, somente será considerada adimplida a obrigação após a compensação positiva</a:t>
            </a:r>
            <a:r>
              <a:rPr lang="pt-PT" altLang="en-US" sz="900" spc="-150" dirty="0"/>
              <a:t>.</a:t>
            </a:r>
            <a:endParaRPr lang="en-US" altLang="en-US" sz="900" spc="-150" dirty="0"/>
          </a:p>
        </p:txBody>
      </p:sp>
      <p:pic>
        <p:nvPicPr>
          <p:cNvPr id="12" name="Imagem 11" descr="Uma imagem contendo Texto&#10;&#10;Descrição gerada automaticamente">
            <a:extLst>
              <a:ext uri="{FF2B5EF4-FFF2-40B4-BE49-F238E27FC236}">
                <a16:creationId xmlns:a16="http://schemas.microsoft.com/office/drawing/2014/main" id="{23F84308-F8DB-49E2-A4C4-42A6FC7680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7" t="36138" r="-1" b="36139"/>
          <a:stretch/>
        </p:blipFill>
        <p:spPr bwMode="auto">
          <a:xfrm>
            <a:off x="1575453" y="94352"/>
            <a:ext cx="3707094" cy="1023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DC1F7032-1566-4D8F-8605-4F404F81EE09}"/>
              </a:ext>
            </a:extLst>
          </p:cNvPr>
          <p:cNvSpPr txBox="1"/>
          <p:nvPr/>
        </p:nvSpPr>
        <p:spPr>
          <a:xfrm>
            <a:off x="1702468" y="5865359"/>
            <a:ext cx="3453062" cy="306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pt-PT" altLang="en-US" sz="1050" dirty="0">
                <a:latin typeface="Lexend Mega" pitchFamily="2" charset="0"/>
                <a:cs typeface="Lexend Mega" pitchFamily="2" charset="0"/>
                <a:hlinkClick r:id="rId3"/>
              </a:rPr>
              <a:t>Guilherme Lenharo: (19) 98423 5914</a:t>
            </a:r>
            <a:endParaRPr lang="pt-PT" altLang="en-US" sz="1050" dirty="0">
              <a:latin typeface="Lexend Mega" pitchFamily="2" charset="0"/>
              <a:cs typeface="Lexend Mega" pitchFamily="2" charset="0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56EC50BB-E72D-40BB-B358-FC517DCD7EA4}"/>
              </a:ext>
            </a:extLst>
          </p:cNvPr>
          <p:cNvSpPr/>
          <p:nvPr/>
        </p:nvSpPr>
        <p:spPr>
          <a:xfrm>
            <a:off x="-19051" y="6441788"/>
            <a:ext cx="6858000" cy="500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pt-BR" sz="2000" dirty="0">
                <a:latin typeface="Lexend Mega" pitchFamily="2" charset="0"/>
                <a:cs typeface="Lexend Mega" pitchFamily="2" charset="0"/>
              </a:rPr>
              <a:t>Orçamento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99E4AB2-330D-4A01-B5F2-D9ABC3C72647}"/>
              </a:ext>
            </a:extLst>
          </p:cNvPr>
          <p:cNvSpPr txBox="1"/>
          <p:nvPr/>
        </p:nvSpPr>
        <p:spPr>
          <a:xfrm>
            <a:off x="2090486" y="3687161"/>
            <a:ext cx="267702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pt-PT" altLang="en-US" sz="1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exend Mega" pitchFamily="2" charset="0"/>
                <a:ea typeface="+mn-ea"/>
                <a:cs typeface="Lexend Mega" pitchFamily="2" charset="0"/>
              </a:rPr>
              <a:t>Válido até:  15/12/2021 </a:t>
            </a:r>
            <a:endParaRPr lang="pt-BR" sz="2000" dirty="0"/>
          </a:p>
        </p:txBody>
      </p:sp>
      <p:sp>
        <p:nvSpPr>
          <p:cNvPr id="16" name="Balão de Fala: Oval 15">
            <a:extLst>
              <a:ext uri="{FF2B5EF4-FFF2-40B4-BE49-F238E27FC236}">
                <a16:creationId xmlns:a16="http://schemas.microsoft.com/office/drawing/2014/main" id="{F7A3D8FE-205D-476D-B18D-99104A172984}"/>
              </a:ext>
            </a:extLst>
          </p:cNvPr>
          <p:cNvSpPr/>
          <p:nvPr/>
        </p:nvSpPr>
        <p:spPr>
          <a:xfrm>
            <a:off x="4499811" y="1797700"/>
            <a:ext cx="1576136" cy="538333"/>
          </a:xfrm>
          <a:prstGeom prst="wedgeEllipseCallout">
            <a:avLst>
              <a:gd name="adj1" fmla="val 15345"/>
              <a:gd name="adj2" fmla="val 97605"/>
            </a:avLst>
          </a:prstGeom>
          <a:solidFill>
            <a:srgbClr val="C0A8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i="1" spc="-150" dirty="0">
                <a:solidFill>
                  <a:schemeClr val="tx1"/>
                </a:solidFill>
                <a:latin typeface="Lexend Mega" pitchFamily="2" charset="0"/>
                <a:cs typeface="Lexend Mega" pitchFamily="2" charset="0"/>
              </a:rPr>
              <a:t>Valor para os  2 conjuntos!</a:t>
            </a:r>
          </a:p>
        </p:txBody>
      </p:sp>
    </p:spTree>
    <p:extLst>
      <p:ext uri="{BB962C8B-B14F-4D97-AF65-F5344CB8AC3E}">
        <p14:creationId xmlns:p14="http://schemas.microsoft.com/office/powerpoint/2010/main" val="21687050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</TotalTime>
  <Words>311</Words>
  <Application>Microsoft Office PowerPoint</Application>
  <PresentationFormat>Papel A4 (210 x 297 mm)</PresentationFormat>
  <Paragraphs>63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Lexend Mega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Emerson Gelain Jr</dc:creator>
  <cp:lastModifiedBy>Guilherme Lenharo Cunha</cp:lastModifiedBy>
  <cp:revision>12</cp:revision>
  <dcterms:created xsi:type="dcterms:W3CDTF">2021-12-06T14:59:38Z</dcterms:created>
  <dcterms:modified xsi:type="dcterms:W3CDTF">2021-12-09T00:36:26Z</dcterms:modified>
</cp:coreProperties>
</file>

<file path=docProps/thumbnail.jpeg>
</file>